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22"/>
  </p:notesMasterIdLst>
  <p:handoutMasterIdLst>
    <p:handoutMasterId r:id="rId23"/>
  </p:handoutMasterIdLst>
  <p:sldIdLst>
    <p:sldId id="320" r:id="rId2"/>
    <p:sldId id="326" r:id="rId3"/>
    <p:sldId id="377" r:id="rId4"/>
    <p:sldId id="371" r:id="rId5"/>
    <p:sldId id="372" r:id="rId6"/>
    <p:sldId id="373" r:id="rId7"/>
    <p:sldId id="374" r:id="rId8"/>
    <p:sldId id="375" r:id="rId9"/>
    <p:sldId id="376" r:id="rId10"/>
    <p:sldId id="378" r:id="rId11"/>
    <p:sldId id="390" r:id="rId12"/>
    <p:sldId id="381" r:id="rId13"/>
    <p:sldId id="382" r:id="rId14"/>
    <p:sldId id="383" r:id="rId15"/>
    <p:sldId id="386" r:id="rId16"/>
    <p:sldId id="384" r:id="rId17"/>
    <p:sldId id="387" r:id="rId18"/>
    <p:sldId id="388" r:id="rId19"/>
    <p:sldId id="389" r:id="rId20"/>
    <p:sldId id="321" r:id="rId2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ris Havel" initials="B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4479"/>
    <a:srgbClr val="0D62AF"/>
    <a:srgbClr val="062C4E"/>
    <a:srgbClr val="AE3D1A"/>
    <a:srgbClr val="04647E"/>
    <a:srgbClr val="045A72"/>
    <a:srgbClr val="06021C"/>
    <a:srgbClr val="F6F698"/>
    <a:srgbClr val="0073E6"/>
    <a:srgbClr val="DD4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2571" autoAdjust="0"/>
  </p:normalViewPr>
  <p:slideViewPr>
    <p:cSldViewPr>
      <p:cViewPr>
        <p:scale>
          <a:sx n="80" d="100"/>
          <a:sy n="80" d="100"/>
        </p:scale>
        <p:origin x="-594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Sheet1!$A$48:$A$53</c:f>
              <c:strCache>
                <c:ptCount val="6"/>
                <c:pt idx="0">
                  <c:v>Health</c:v>
                </c:pt>
                <c:pt idx="1">
                  <c:v>Other Social Infrastructures</c:v>
                </c:pt>
                <c:pt idx="2">
                  <c:v>Education</c:v>
                </c:pt>
                <c:pt idx="3">
                  <c:v>Civil Society Empowerment</c:v>
                </c:pt>
                <c:pt idx="4">
                  <c:v>Economic and Development Policy / Planning</c:v>
                </c:pt>
                <c:pt idx="5">
                  <c:v>Humanitarian Aid</c:v>
                </c:pt>
              </c:strCache>
            </c:strRef>
          </c:cat>
          <c:val>
            <c:numRef>
              <c:f>Sheet1!$B$48:$B$53</c:f>
              <c:numCache>
                <c:formatCode>#,##0.00\ _k_n</c:formatCode>
                <c:ptCount val="6"/>
                <c:pt idx="0">
                  <c:v>11100000</c:v>
                </c:pt>
                <c:pt idx="1">
                  <c:v>16421141.789999999</c:v>
                </c:pt>
                <c:pt idx="2">
                  <c:v>70455667</c:v>
                </c:pt>
                <c:pt idx="3">
                  <c:v>908080.5</c:v>
                </c:pt>
                <c:pt idx="4">
                  <c:v>4177266.1</c:v>
                </c:pt>
                <c:pt idx="5">
                  <c:v>15421616.16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7F8D1-828D-4659-BDD7-84A835E84C0C}" type="datetimeFigureOut">
              <a:rPr lang="hr-HR" smtClean="0"/>
              <a:t>24.6.2016.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692DE-E8C6-46A1-971C-2F6E55633C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40300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B8E0D-B21D-42C7-984E-6E4522A8DB06}" type="datetimeFigureOut">
              <a:rPr lang="hr-HR" smtClean="0"/>
              <a:t>24.6.2016.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96982-3C40-43BE-B116-BDB03816E5C7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25075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96982-3C40-43BE-B116-BDB03816E5C7}" type="slidenum">
              <a:rPr lang="hr-HR" smtClean="0"/>
              <a:t>1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02928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EAF97-230B-4CB1-9E25-18EE3C5C68E7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C0945-5367-4DE6-973F-790A6DCF15ED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0C0-52C0-4CC5-A3DF-602E2B27ADE1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49BB-C378-4580-9D7F-BC49615E7144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3F28-F69C-458F-890E-2C2A10C44960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D731-3377-4E03-9FEF-7961C8377472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739A-C38B-4665-9B64-FF557080CF3F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0758-6273-4015-AD53-03855A10DC01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48295-4A17-497F-B85E-4DCF87B3937A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54EE5-75C8-498D-A918-468D7DF3589C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7D815-5385-4F6F-A580-FCCBCD19D2B9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05F68F-5DAF-4963-A96E-8D8DD163BAC5}" type="datetime1">
              <a:rPr lang="hr-HR" smtClean="0"/>
              <a:t>24.6.2016.</a:t>
            </a:fld>
            <a:endParaRPr lang="hr-HR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22621F-3FD7-46B4-AEDC-E5AB9FCDDD6A}" type="slidenum">
              <a:rPr lang="hr-HR" smtClean="0"/>
              <a:t>‹#›</a:t>
            </a:fld>
            <a:endParaRPr lang="hr-HR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http://www.mvp.hr/mvprh-www/grafika/periodika/grb-hr.gif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mvp.hr/mvprh-www/grafika/periodika/grb-hr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mvp.hr/mvprh-www/grafika/periodika/grb-hr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6646" y="5301208"/>
            <a:ext cx="6400800" cy="720080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hr-HR" sz="1800" b="1" dirty="0" smtClean="0">
                <a:effectLst>
                  <a:outerShdw blurRad="50800" dist="63500" dir="2700000" algn="ctr" rotWithShape="0">
                    <a:schemeClr val="bg1">
                      <a:alpha val="90000"/>
                    </a:schemeClr>
                  </a:outerShdw>
                </a:effectLst>
              </a:rPr>
              <a:t>Sarajevo, 30 June 2016.</a:t>
            </a:r>
          </a:p>
        </p:txBody>
      </p:sp>
      <p:sp>
        <p:nvSpPr>
          <p:cNvPr id="7" name="Rectangle 6"/>
          <p:cNvSpPr/>
          <p:nvPr/>
        </p:nvSpPr>
        <p:spPr>
          <a:xfrm>
            <a:off x="342206" y="980728"/>
            <a:ext cx="8489680" cy="45935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Republic of Croatia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Development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Cooperation </a:t>
            </a:r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and Humanitarian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Aid</a:t>
            </a:r>
          </a:p>
          <a:p>
            <a:pPr algn="ctr">
              <a:lnSpc>
                <a:spcPct val="150000"/>
              </a:lnSpc>
            </a:pPr>
            <a:endParaRPr lang="en-US" sz="15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Country </a:t>
            </a:r>
            <a:r>
              <a:rPr lang="en-GB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Programme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for</a:t>
            </a:r>
          </a:p>
          <a:p>
            <a:pPr algn="ctr">
              <a:lnSpc>
                <a:spcPct val="150000"/>
              </a:lnSpc>
            </a:pP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Bosnia and Herzegovina</a:t>
            </a:r>
          </a:p>
          <a:p>
            <a:pPr algn="ctr">
              <a:lnSpc>
                <a:spcPct val="150000"/>
              </a:lnSpc>
            </a:pP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50000"/>
              </a:lnSpc>
            </a:pP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8208912" cy="365125"/>
          </a:xfrm>
        </p:spPr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6" name="Picture 9" descr="grb RH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843808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958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75048" y="908720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Consolidation of ODA</a:t>
            </a:r>
            <a:endParaRPr lang="en-US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204864"/>
            <a:ext cx="7992888" cy="3816424"/>
          </a:xfrm>
        </p:spPr>
        <p:txBody>
          <a:bodyPr>
            <a:normAutofit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</a:rPr>
              <a:t>2009</a:t>
            </a:r>
            <a:r>
              <a:rPr lang="en-US" sz="2200" dirty="0" smtClean="0">
                <a:latin typeface="+mj-lt"/>
              </a:rPr>
              <a:t>: 449 projects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</a:rPr>
              <a:t>2010</a:t>
            </a:r>
            <a:r>
              <a:rPr lang="en-US" sz="2200" dirty="0" smtClean="0">
                <a:latin typeface="+mj-lt"/>
              </a:rPr>
              <a:t>: 431 projects</a:t>
            </a:r>
            <a:endParaRPr lang="en-US" sz="2200" b="1" dirty="0" smtClean="0">
              <a:latin typeface="+mj-lt"/>
            </a:endParaRP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</a:rPr>
              <a:t>2</a:t>
            </a:r>
            <a:r>
              <a:rPr lang="hr-HR" sz="2200" b="1" dirty="0" smtClean="0">
                <a:latin typeface="+mj-lt"/>
              </a:rPr>
              <a:t>011</a:t>
            </a:r>
            <a:r>
              <a:rPr lang="hr-HR" sz="2200" dirty="0" smtClean="0">
                <a:latin typeface="+mj-lt"/>
              </a:rPr>
              <a:t>: 379 </a:t>
            </a:r>
            <a:r>
              <a:rPr lang="en-US" sz="2200" dirty="0" smtClean="0">
                <a:latin typeface="+mj-lt"/>
              </a:rPr>
              <a:t>projects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hr-HR" sz="2200" b="1" dirty="0" smtClean="0">
                <a:latin typeface="+mj-lt"/>
              </a:rPr>
              <a:t>201</a:t>
            </a:r>
            <a:r>
              <a:rPr lang="en-US" sz="2200" b="1" dirty="0" smtClean="0">
                <a:latin typeface="+mj-lt"/>
              </a:rPr>
              <a:t>2</a:t>
            </a:r>
            <a:r>
              <a:rPr lang="hr-HR" sz="2200" dirty="0" smtClean="0">
                <a:latin typeface="+mj-lt"/>
              </a:rPr>
              <a:t>: </a:t>
            </a:r>
            <a:r>
              <a:rPr lang="en-US" sz="2200" dirty="0" smtClean="0">
                <a:latin typeface="+mj-lt"/>
              </a:rPr>
              <a:t>36 projects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</a:rPr>
              <a:t>2013</a:t>
            </a:r>
            <a:r>
              <a:rPr lang="en-US" sz="2200" dirty="0" smtClean="0">
                <a:latin typeface="+mj-lt"/>
              </a:rPr>
              <a:t>: 51 projects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</a:rPr>
              <a:t>2014</a:t>
            </a:r>
            <a:r>
              <a:rPr lang="en-US" sz="2200" dirty="0" smtClean="0">
                <a:latin typeface="+mj-lt"/>
              </a:rPr>
              <a:t>: 27 projects</a:t>
            </a:r>
            <a:endParaRPr lang="hr-HR" sz="2200" dirty="0">
              <a:latin typeface="+mj-lt"/>
            </a:endParaRP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hr-HR" sz="2200" b="1" dirty="0" smtClean="0">
                <a:latin typeface="+mj-lt"/>
              </a:rPr>
              <a:t>201</a:t>
            </a:r>
            <a:r>
              <a:rPr lang="en-US" sz="2200" b="1" dirty="0" smtClean="0">
                <a:latin typeface="+mj-lt"/>
              </a:rPr>
              <a:t>5</a:t>
            </a:r>
            <a:r>
              <a:rPr lang="en-US" sz="2200" dirty="0" smtClean="0">
                <a:latin typeface="+mj-lt"/>
              </a:rPr>
              <a:t>:</a:t>
            </a:r>
            <a:r>
              <a:rPr lang="hr-HR" sz="2200" dirty="0" smtClean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some 20 projects</a:t>
            </a:r>
            <a:endParaRPr lang="hr-HR" sz="2200" dirty="0" smtClean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729995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185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75048" y="908720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Advantages of consolidation</a:t>
            </a:r>
            <a:endParaRPr lang="en-US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708920"/>
            <a:ext cx="7992888" cy="1728192"/>
          </a:xfrm>
        </p:spPr>
        <p:txBody>
          <a:bodyPr>
            <a:normAutofit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hr-H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transparency</a:t>
            </a:r>
            <a:r>
              <a:rPr lang="hr-HR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US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Better system of supervision and evaluation of aid</a:t>
            </a:r>
            <a:endParaRPr lang="hr-HR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706910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451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7650" y="1196752"/>
            <a:ext cx="8568952" cy="56207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Projects by Sector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700808"/>
            <a:ext cx="4464496" cy="4392488"/>
          </a:xfrm>
        </p:spPr>
        <p:txBody>
          <a:bodyPr>
            <a:normAutofit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+mj-lt"/>
              </a:rPr>
              <a:t>Health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+mj-lt"/>
              </a:rPr>
              <a:t>Social services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+mj-lt"/>
              </a:rPr>
              <a:t>Education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+mj-lt"/>
              </a:rPr>
              <a:t>Culture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+mj-lt"/>
              </a:rPr>
              <a:t>Communications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+mj-lt"/>
              </a:rPr>
              <a:t>Strengthening institutions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+mj-lt"/>
              </a:rPr>
              <a:t>Development </a:t>
            </a:r>
            <a:r>
              <a:rPr lang="en-US" sz="1700" b="1" dirty="0">
                <a:latin typeface="+mj-lt"/>
              </a:rPr>
              <a:t>of civil </a:t>
            </a:r>
            <a:r>
              <a:rPr lang="en-US" sz="1700" b="1" dirty="0" smtClean="0">
                <a:latin typeface="+mj-lt"/>
              </a:rPr>
              <a:t>society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+mj-lt"/>
              </a:rPr>
              <a:t>Empowering women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+mj-lt"/>
              </a:rPr>
              <a:t>Entrepreneurship</a:t>
            </a:r>
            <a:endParaRPr lang="en-US" sz="1700" b="1" dirty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91408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900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6635138" cy="922114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irect Beneficiaries 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Croatian ODA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844824"/>
            <a:ext cx="7920880" cy="4536504"/>
          </a:xfrm>
        </p:spPr>
        <p:txBody>
          <a:bodyPr>
            <a:normAutofit fontScale="92500" lnSpcReduction="10000"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Kindergartens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Schools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Universities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Hospitals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NGOs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Churches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Museums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Libraries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Individual students, entrepreneurs, scholars, artists etc.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714163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816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158" y="1124744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Providers of Croatian ODA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92896"/>
            <a:ext cx="7920880" cy="3600400"/>
          </a:xfrm>
        </p:spPr>
        <p:txBody>
          <a:bodyPr>
            <a:noAutofit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Croatian ODA has been deployed </a:t>
            </a:r>
            <a:r>
              <a:rPr lang="en-US" sz="2400" dirty="0">
                <a:latin typeface="+mj-lt"/>
              </a:rPr>
              <a:t>in a decentralized manner with various Croatian Ministries, government and local-self </a:t>
            </a:r>
            <a:r>
              <a:rPr lang="en-US" sz="2400" dirty="0" smtClean="0">
                <a:latin typeface="+mj-lt"/>
              </a:rPr>
              <a:t>government institutions </a:t>
            </a:r>
            <a:r>
              <a:rPr lang="en-US" sz="2400" dirty="0">
                <a:latin typeface="+mj-lt"/>
              </a:rPr>
              <a:t>responsible for financing and management of development projects in co-operation with BiH </a:t>
            </a:r>
            <a:r>
              <a:rPr lang="en-US" sz="2400" dirty="0" smtClean="0">
                <a:latin typeface="+mj-lt"/>
              </a:rPr>
              <a:t>counterparts.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Overall coordination has been managed by the Croatian Ministry </a:t>
            </a:r>
            <a:r>
              <a:rPr lang="en-US" sz="2400" dirty="0">
                <a:latin typeface="+mj-lt"/>
              </a:rPr>
              <a:t>of Foreign and European Affairs </a:t>
            </a:r>
            <a:r>
              <a:rPr lang="en-US" sz="2400" dirty="0" smtClean="0">
                <a:latin typeface="+mj-lt"/>
              </a:rPr>
              <a:t>and </a:t>
            </a:r>
            <a:r>
              <a:rPr lang="en-US" sz="2400" dirty="0">
                <a:latin typeface="+mj-lt"/>
              </a:rPr>
              <a:t>the Inter-ministerial Working Group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718785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816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158" y="1124744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Providers of Croatian ODA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348880"/>
            <a:ext cx="7920880" cy="3960440"/>
          </a:xfrm>
        </p:spPr>
        <p:txBody>
          <a:bodyPr>
            <a:noAutofit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Ministry of Foreign and European Affairs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Ministry </a:t>
            </a:r>
            <a:r>
              <a:rPr lang="en-US" sz="2400" dirty="0">
                <a:latin typeface="+mj-lt"/>
              </a:rPr>
              <a:t>of </a:t>
            </a:r>
            <a:r>
              <a:rPr lang="en-US" sz="2400" dirty="0" smtClean="0">
                <a:latin typeface="+mj-lt"/>
              </a:rPr>
              <a:t>Health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Ministry of War </a:t>
            </a:r>
            <a:r>
              <a:rPr lang="en-US" sz="2400" dirty="0" smtClean="0">
                <a:latin typeface="+mj-lt"/>
              </a:rPr>
              <a:t>Veterans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Ministry of </a:t>
            </a:r>
            <a:r>
              <a:rPr lang="en-US" sz="2400" dirty="0" smtClean="0">
                <a:latin typeface="+mj-lt"/>
              </a:rPr>
              <a:t>Culture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State Office for Croats </a:t>
            </a:r>
            <a:r>
              <a:rPr lang="en-US" sz="2400" dirty="0" smtClean="0">
                <a:latin typeface="+mj-lt"/>
              </a:rPr>
              <a:t>Abroad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State Office for Reconstruction and Housing Care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59408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455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158" y="1124744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Croatian ODA priorities in BiH 2015-2020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852936"/>
            <a:ext cx="7920880" cy="2016224"/>
          </a:xfrm>
        </p:spPr>
        <p:txBody>
          <a:bodyPr>
            <a:normAutofit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1.	</a:t>
            </a:r>
            <a:r>
              <a:rPr lang="en-US" sz="2200" dirty="0" smtClean="0">
                <a:latin typeface="+mj-lt"/>
              </a:rPr>
              <a:t>Post-war transition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2.	Human </a:t>
            </a:r>
            <a:r>
              <a:rPr lang="en-US" sz="2200" dirty="0" smtClean="0">
                <a:latin typeface="+mj-lt"/>
              </a:rPr>
              <a:t>development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3.	Economic development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91408" y="6482443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360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158" y="1124744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Post-war transition includes: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348880"/>
            <a:ext cx="7920880" cy="3816424"/>
          </a:xfrm>
        </p:spPr>
        <p:txBody>
          <a:bodyPr>
            <a:normAutofit fontScale="92500" lnSpcReduction="10000"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Enhancement of peace-building </a:t>
            </a:r>
            <a:r>
              <a:rPr lang="en-US" sz="2200" dirty="0">
                <a:latin typeface="+mj-lt"/>
              </a:rPr>
              <a:t>processes including inter-nation and inter-religious </a:t>
            </a:r>
            <a:r>
              <a:rPr lang="en-US" sz="2200" dirty="0" smtClean="0">
                <a:latin typeface="+mj-lt"/>
              </a:rPr>
              <a:t>tolerance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Peaceful </a:t>
            </a:r>
            <a:r>
              <a:rPr lang="en-US" sz="2200" dirty="0">
                <a:latin typeface="+mj-lt"/>
              </a:rPr>
              <a:t>reintegration 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Improvement of psycho-social </a:t>
            </a:r>
            <a:r>
              <a:rPr lang="en-US" sz="2200" dirty="0">
                <a:latin typeface="+mj-lt"/>
              </a:rPr>
              <a:t>assistance to war victims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Revitalization </a:t>
            </a:r>
            <a:r>
              <a:rPr lang="en-US" sz="2200" dirty="0">
                <a:latin typeface="+mj-lt"/>
              </a:rPr>
              <a:t>of economy, rule of law and good governance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Efficient </a:t>
            </a:r>
            <a:r>
              <a:rPr lang="en-US" sz="2200" dirty="0">
                <a:latin typeface="+mj-lt"/>
              </a:rPr>
              <a:t>processing of war </a:t>
            </a:r>
            <a:r>
              <a:rPr lang="en-US" sz="2200" dirty="0" smtClean="0">
                <a:latin typeface="+mj-lt"/>
              </a:rPr>
              <a:t>crimes</a:t>
            </a:r>
            <a:endParaRPr lang="en-US" sz="2200" dirty="0">
              <a:latin typeface="+mj-lt"/>
            </a:endParaRP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Mine clearing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Rule of law and the good governance principles promoted</a:t>
            </a:r>
            <a:endParaRPr lang="en-US" sz="2200" dirty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91064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488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158" y="1124744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Human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Development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20888"/>
            <a:ext cx="7920880" cy="3816424"/>
          </a:xfrm>
        </p:spPr>
        <p:txBody>
          <a:bodyPr>
            <a:normAutofit fontScale="85000" lnSpcReduction="20000"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Strengthening </a:t>
            </a:r>
            <a:r>
              <a:rPr lang="en-US" sz="2200" dirty="0">
                <a:latin typeface="+mj-lt"/>
              </a:rPr>
              <a:t>of human dignity and political, economic and social inclusion of </a:t>
            </a:r>
            <a:r>
              <a:rPr lang="en-US" sz="2200" dirty="0" smtClean="0">
                <a:latin typeface="+mj-lt"/>
              </a:rPr>
              <a:t>individuals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Improvement of education </a:t>
            </a:r>
            <a:r>
              <a:rPr lang="en-US" sz="2200" dirty="0">
                <a:latin typeface="+mj-lt"/>
              </a:rPr>
              <a:t>sector and </a:t>
            </a:r>
            <a:r>
              <a:rPr lang="en-US" sz="2200" dirty="0" smtClean="0">
                <a:latin typeface="+mj-lt"/>
              </a:rPr>
              <a:t>increase in international </a:t>
            </a:r>
            <a:r>
              <a:rPr lang="en-US" sz="2200" dirty="0">
                <a:latin typeface="+mj-lt"/>
              </a:rPr>
              <a:t>exchange in the areas such as science, research and innovation; ethnology, psychology, anthropology, </a:t>
            </a:r>
            <a:r>
              <a:rPr lang="en-US" sz="2200" dirty="0" smtClean="0">
                <a:latin typeface="+mj-lt"/>
              </a:rPr>
              <a:t>etc.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Strengthening the sector </a:t>
            </a:r>
            <a:r>
              <a:rPr lang="en-US" sz="2200" dirty="0">
                <a:latin typeface="+mj-lt"/>
              </a:rPr>
              <a:t>of </a:t>
            </a:r>
            <a:r>
              <a:rPr lang="en-US" sz="2200" dirty="0" smtClean="0">
                <a:latin typeface="+mj-lt"/>
              </a:rPr>
              <a:t>health, in </a:t>
            </a:r>
            <a:r>
              <a:rPr lang="en-US" sz="2200" dirty="0">
                <a:latin typeface="+mj-lt"/>
              </a:rPr>
              <a:t>order to prevent the spreading of diseases and reduce infant </a:t>
            </a:r>
            <a:r>
              <a:rPr lang="en-US" sz="2200" dirty="0" smtClean="0">
                <a:latin typeface="+mj-lt"/>
              </a:rPr>
              <a:t>mortality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Protection</a:t>
            </a:r>
            <a:r>
              <a:rPr lang="en-US" sz="2200" dirty="0">
                <a:latin typeface="+mj-lt"/>
              </a:rPr>
              <a:t>, empowerment and education of children and </a:t>
            </a:r>
            <a:r>
              <a:rPr lang="en-US" sz="2200" dirty="0" smtClean="0">
                <a:latin typeface="+mj-lt"/>
              </a:rPr>
              <a:t>youth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Empowerment of women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Strengthening </a:t>
            </a:r>
            <a:r>
              <a:rPr lang="en-US" sz="2200" dirty="0">
                <a:latin typeface="+mj-lt"/>
              </a:rPr>
              <a:t>of economic independence and </a:t>
            </a:r>
            <a:r>
              <a:rPr lang="en-US" sz="2200" dirty="0" smtClean="0">
                <a:latin typeface="+mj-lt"/>
              </a:rPr>
              <a:t>self-employment of women</a:t>
            </a:r>
            <a:endParaRPr lang="en-US" sz="2200" dirty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710173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767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158" y="1124744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Economic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20888"/>
            <a:ext cx="7920880" cy="3672408"/>
          </a:xfrm>
        </p:spPr>
        <p:txBody>
          <a:bodyPr>
            <a:normAutofit fontScale="85000" lnSpcReduction="20000"/>
          </a:bodyPr>
          <a:lstStyle/>
          <a:p>
            <a:pPr marL="480060" indent="-342900" algn="just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Assistance </a:t>
            </a:r>
            <a:r>
              <a:rPr lang="en-US" sz="2200" dirty="0" smtClean="0">
                <a:latin typeface="+mj-lt"/>
              </a:rPr>
              <a:t>provided </a:t>
            </a:r>
            <a:r>
              <a:rPr lang="en-US" sz="2200" dirty="0">
                <a:latin typeface="+mj-lt"/>
              </a:rPr>
              <a:t>for achieving smart, inclusive and sustainable economic development based </a:t>
            </a:r>
            <a:r>
              <a:rPr lang="en-US" sz="2200" dirty="0" smtClean="0">
                <a:latin typeface="+mj-lt"/>
              </a:rPr>
              <a:t>on:</a:t>
            </a:r>
          </a:p>
          <a:p>
            <a:pPr marL="845820" lvl="1" indent="-342900" algn="just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en-US" sz="2000" dirty="0">
                <a:latin typeface="+mj-lt"/>
              </a:rPr>
              <a:t>P</a:t>
            </a:r>
            <a:r>
              <a:rPr lang="en-US" sz="2000" dirty="0" smtClean="0">
                <a:latin typeface="+mj-lt"/>
              </a:rPr>
              <a:t>rotection </a:t>
            </a:r>
            <a:r>
              <a:rPr lang="en-US" sz="2000" dirty="0">
                <a:latin typeface="+mj-lt"/>
              </a:rPr>
              <a:t>of environment and local </a:t>
            </a:r>
            <a:r>
              <a:rPr lang="en-US" sz="2000" dirty="0" smtClean="0">
                <a:latin typeface="+mj-lt"/>
              </a:rPr>
              <a:t>communities</a:t>
            </a:r>
          </a:p>
          <a:p>
            <a:pPr marL="845820" lvl="1" indent="-342900" algn="just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en-US" sz="2000" dirty="0">
                <a:latin typeface="+mj-lt"/>
              </a:rPr>
              <a:t>C</a:t>
            </a:r>
            <a:r>
              <a:rPr lang="en-US" sz="2000" dirty="0" smtClean="0">
                <a:latin typeface="+mj-lt"/>
              </a:rPr>
              <a:t>ooperation </a:t>
            </a:r>
            <a:r>
              <a:rPr lang="en-US" sz="2000" dirty="0">
                <a:latin typeface="+mj-lt"/>
              </a:rPr>
              <a:t>between Civil Society </a:t>
            </a:r>
            <a:r>
              <a:rPr lang="en-GB" sz="2000" dirty="0" smtClean="0">
                <a:latin typeface="+mj-lt"/>
              </a:rPr>
              <a:t>Organisations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>
                <a:latin typeface="+mj-lt"/>
              </a:rPr>
              <a:t>local community and private </a:t>
            </a:r>
            <a:r>
              <a:rPr lang="en-US" sz="2000" dirty="0" smtClean="0">
                <a:latin typeface="+mj-lt"/>
              </a:rPr>
              <a:t>sector</a:t>
            </a:r>
          </a:p>
          <a:p>
            <a:pPr marL="845820" lvl="1" indent="-342900" algn="just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+mj-lt"/>
              </a:rPr>
              <a:t>Creating anti-corruption climate</a:t>
            </a:r>
          </a:p>
          <a:p>
            <a:pPr marL="480060" indent="-342900" algn="just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Supporting small and medium </a:t>
            </a:r>
            <a:r>
              <a:rPr lang="en-US" sz="2200" dirty="0" smtClean="0">
                <a:latin typeface="+mj-lt"/>
              </a:rPr>
              <a:t>enterprises, </a:t>
            </a:r>
            <a:r>
              <a:rPr lang="en-US" sz="2200" dirty="0">
                <a:latin typeface="+mj-lt"/>
              </a:rPr>
              <a:t>women’s entrepreneurship, economy based on know-how and innovation, environment protection, tourism and post-conflict revitalization of the </a:t>
            </a:r>
            <a:r>
              <a:rPr lang="en-US" sz="2200" dirty="0" smtClean="0">
                <a:latin typeface="+mj-lt"/>
              </a:rPr>
              <a:t>economy</a:t>
            </a:r>
            <a:endParaRPr lang="en-US" sz="2200" dirty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91408" y="6506194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767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53879" y="692696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Croatian 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Aid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to Bosnia-Herzegovina 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during the War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7920880" cy="4320480"/>
          </a:xfrm>
        </p:spPr>
        <p:txBody>
          <a:bodyPr>
            <a:normAutofit/>
          </a:bodyPr>
          <a:lstStyle/>
          <a:p>
            <a:pPr marL="480060" indent="-3429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Some 1 million refugees </a:t>
            </a:r>
            <a:r>
              <a:rPr lang="en-US" sz="2200" dirty="0">
                <a:latin typeface="+mj-lt"/>
              </a:rPr>
              <a:t>from Bosnia-Herzegovina found </a:t>
            </a:r>
            <a:r>
              <a:rPr lang="en-US" sz="2200" dirty="0" smtClean="0">
                <a:latin typeface="+mj-lt"/>
              </a:rPr>
              <a:t>protection </a:t>
            </a:r>
            <a:r>
              <a:rPr lang="en-US" sz="2200" dirty="0">
                <a:latin typeface="+mj-lt"/>
              </a:rPr>
              <a:t>in </a:t>
            </a:r>
            <a:r>
              <a:rPr lang="en-US" sz="2200" dirty="0" smtClean="0">
                <a:latin typeface="+mj-lt"/>
              </a:rPr>
              <a:t>Croatia, including those in transit to other European countries</a:t>
            </a:r>
            <a:endParaRPr lang="en-US" sz="2200" dirty="0">
              <a:latin typeface="+mj-lt"/>
            </a:endParaRPr>
          </a:p>
          <a:p>
            <a:pPr marL="480060" indent="-3429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Thousands were treated for wounds and/or illnesses in Croatian </a:t>
            </a:r>
            <a:r>
              <a:rPr lang="en-US" sz="2200" dirty="0" smtClean="0">
                <a:latin typeface="+mj-lt"/>
              </a:rPr>
              <a:t>hospitals</a:t>
            </a:r>
          </a:p>
          <a:p>
            <a:pPr marL="480060" indent="-3429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Numerous </a:t>
            </a:r>
            <a:r>
              <a:rPr lang="en-US" sz="2200" dirty="0">
                <a:latin typeface="+mj-lt"/>
              </a:rPr>
              <a:t>shipments containing food, supplies, medical equipment etc. were delivered from Croatia to different parts of Bosnia-Herzegovina</a:t>
            </a:r>
          </a:p>
          <a:p>
            <a:pPr marL="480060" indent="-3429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Several humanitarian </a:t>
            </a:r>
            <a:r>
              <a:rPr lang="en-US" sz="2200" dirty="0">
                <a:latin typeface="+mj-lt"/>
              </a:rPr>
              <a:t>convoys </a:t>
            </a:r>
            <a:r>
              <a:rPr lang="en-US" sz="2200" dirty="0" smtClean="0">
                <a:latin typeface="+mj-lt"/>
              </a:rPr>
              <a:t>in and out of besieged Sarajevo </a:t>
            </a:r>
            <a:r>
              <a:rPr lang="en-US" sz="2200" dirty="0">
                <a:latin typeface="+mj-lt"/>
              </a:rPr>
              <a:t>were organized by the Croatian Jewish Community in coordination with the Croatian Government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7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83159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862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49668" y="2564904"/>
            <a:ext cx="59382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Hvala na pozornosti</a:t>
            </a: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!</a:t>
            </a:r>
            <a:endParaRPr lang="hr-HR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Ministry of Foreign and European Affairs</a:t>
            </a:r>
            <a:endParaRPr lang="hr-HR" dirty="0"/>
          </a:p>
        </p:txBody>
      </p:sp>
      <p:pic>
        <p:nvPicPr>
          <p:cNvPr id="4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339752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652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53879" y="692696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Croatian 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Aid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to Bosnia-Herzegovina after the 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War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7920880" cy="2304256"/>
          </a:xfrm>
        </p:spPr>
        <p:txBody>
          <a:bodyPr>
            <a:normAutofit/>
          </a:bodyPr>
          <a:lstStyle/>
          <a:p>
            <a:pPr marL="480060" indent="-3429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Humanitarian aid</a:t>
            </a:r>
          </a:p>
          <a:p>
            <a:pPr marL="480060" indent="-3429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Psycho-social </a:t>
            </a:r>
            <a:r>
              <a:rPr lang="en-US" sz="2200" dirty="0">
                <a:latin typeface="+mj-lt"/>
              </a:rPr>
              <a:t>assistance to war </a:t>
            </a:r>
            <a:r>
              <a:rPr lang="en-US" sz="2200" dirty="0" smtClean="0">
                <a:latin typeface="+mj-lt"/>
              </a:rPr>
              <a:t>victims</a:t>
            </a:r>
          </a:p>
          <a:p>
            <a:pPr marL="480060" indent="-3429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Support for </a:t>
            </a:r>
            <a:r>
              <a:rPr lang="en-US" sz="2200" dirty="0">
                <a:latin typeface="+mj-lt"/>
              </a:rPr>
              <a:t>the refugees’ return </a:t>
            </a:r>
            <a:endParaRPr lang="en-US" sz="2200" dirty="0" smtClean="0">
              <a:latin typeface="+mj-lt"/>
            </a:endParaRPr>
          </a:p>
          <a:p>
            <a:pPr marL="480060" indent="-3429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Post-war </a:t>
            </a:r>
            <a:r>
              <a:rPr lang="en-US" sz="2200" dirty="0">
                <a:latin typeface="+mj-lt"/>
              </a:rPr>
              <a:t>reconstruction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7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91408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193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78069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Framework </a:t>
            </a:r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of Croatian Development Cooperation </a:t>
            </a:r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and Humanitarian </a:t>
            </a:r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Aid</a:t>
            </a:r>
            <a:endParaRPr lang="hr-HR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780928"/>
            <a:ext cx="7632848" cy="1872208"/>
          </a:xfrm>
        </p:spPr>
        <p:txBody>
          <a:bodyPr>
            <a:noAutofit/>
          </a:bodyPr>
          <a:lstStyle/>
          <a:p>
            <a:pPr marL="480060" indent="-342900" algn="just">
              <a:lnSpc>
                <a:spcPct val="150000"/>
              </a:lnSpc>
            </a:pPr>
            <a:r>
              <a:rPr lang="en-GB" sz="2200" dirty="0">
                <a:latin typeface="+mj-lt"/>
              </a:rPr>
              <a:t>Croatian </a:t>
            </a:r>
            <a:r>
              <a:rPr lang="en-GB" sz="2200" i="1" dirty="0">
                <a:latin typeface="+mj-lt"/>
              </a:rPr>
              <a:t>National Strategy for Development </a:t>
            </a:r>
            <a:r>
              <a:rPr lang="en-GB" sz="2200" i="1" dirty="0" smtClean="0">
                <a:latin typeface="+mj-lt"/>
              </a:rPr>
              <a:t>Cooperation </a:t>
            </a:r>
            <a:r>
              <a:rPr lang="en-GB" sz="2200" i="1" dirty="0">
                <a:latin typeface="+mj-lt"/>
              </a:rPr>
              <a:t>and Humanitarian Aid 2015-2020 </a:t>
            </a:r>
            <a:r>
              <a:rPr lang="en-GB" sz="2200" dirty="0">
                <a:latin typeface="+mj-lt"/>
              </a:rPr>
              <a:t>defines Bosnia and Herzegovina as the programme country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90411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252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258481" cy="92211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Objectives 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Development Cooperation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225" y="2708920"/>
            <a:ext cx="7920880" cy="2736304"/>
          </a:xfrm>
        </p:spPr>
        <p:txBody>
          <a:bodyPr>
            <a:normAutofit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Improve development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Improve socio-economic status of Bosnia-Herzegovina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Improve security of Bosnia-Herzegovina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Support the country towards Euro-Atlantic integrations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91408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71995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158" y="1124744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Objectives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will be achieved by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92896"/>
            <a:ext cx="7920880" cy="2304256"/>
          </a:xfrm>
        </p:spPr>
        <p:txBody>
          <a:bodyPr>
            <a:normAutofit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Facilitating post-war transition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Supporting </a:t>
            </a:r>
            <a:r>
              <a:rPr lang="en-US" sz="2200" dirty="0">
                <a:latin typeface="+mj-lt"/>
              </a:rPr>
              <a:t>human development 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Supporting </a:t>
            </a:r>
            <a:r>
              <a:rPr lang="en-US" sz="2200" dirty="0" smtClean="0">
                <a:latin typeface="+mj-lt"/>
              </a:rPr>
              <a:t>economic </a:t>
            </a:r>
            <a:r>
              <a:rPr lang="en-US" sz="2200" dirty="0">
                <a:latin typeface="+mj-lt"/>
              </a:rPr>
              <a:t>development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91408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920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158" y="1124744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Croatia as ODA Donor Country (2009</a:t>
            </a:r>
            <a:r>
              <a:rPr lang="hr-HR" sz="3000" b="1" dirty="0" smtClean="0">
                <a:solidFill>
                  <a:schemeClr val="accent1">
                    <a:lumMod val="75000"/>
                  </a:schemeClr>
                </a:solidFill>
              </a:rPr>
              <a:t>-2015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92896"/>
            <a:ext cx="7560840" cy="3024336"/>
          </a:xfrm>
        </p:spPr>
        <p:txBody>
          <a:bodyPr>
            <a:normAutofit fontScale="92500"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Calibri" panose="020F0502020204030204" pitchFamily="34" charset="0"/>
              <a:buChar char="•"/>
            </a:pPr>
            <a:r>
              <a:rPr lang="en-US" sz="2200" dirty="0">
                <a:latin typeface="+mj-lt"/>
              </a:rPr>
              <a:t>Since the official recording of Croatian ODA in 2009, BiH </a:t>
            </a:r>
            <a:r>
              <a:rPr lang="en-US" sz="2200" dirty="0" smtClean="0">
                <a:latin typeface="+mj-lt"/>
              </a:rPr>
              <a:t>had </a:t>
            </a:r>
            <a:r>
              <a:rPr lang="en-US" sz="2200" dirty="0">
                <a:latin typeface="+mj-lt"/>
              </a:rPr>
              <a:t>been the country that received the most bilateral development funds, amounting to </a:t>
            </a:r>
            <a:r>
              <a:rPr lang="hr-HR" sz="2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597,5</a:t>
            </a:r>
            <a:r>
              <a:rPr lang="hr-HR" sz="2200" dirty="0" smtClean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million HRK in </a:t>
            </a:r>
            <a:r>
              <a:rPr lang="en-US" sz="2200" dirty="0">
                <a:latin typeface="+mj-lt"/>
              </a:rPr>
              <a:t>the period </a:t>
            </a:r>
            <a:r>
              <a:rPr lang="en-US" sz="2200" dirty="0" smtClean="0">
                <a:latin typeface="+mj-lt"/>
              </a:rPr>
              <a:t>2009-201</a:t>
            </a:r>
            <a:r>
              <a:rPr lang="hr-HR" sz="2200" dirty="0" smtClean="0">
                <a:latin typeface="+mj-lt"/>
              </a:rPr>
              <a:t>5.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Calibri" panose="020F0502020204030204" pitchFamily="34" charset="0"/>
              <a:buChar char="•"/>
            </a:pPr>
            <a:r>
              <a:rPr lang="en-US" sz="2200" dirty="0" smtClean="0">
                <a:latin typeface="+mj-lt"/>
              </a:rPr>
              <a:t>In</a:t>
            </a:r>
            <a:r>
              <a:rPr lang="hr-HR" sz="2200" dirty="0" smtClean="0">
                <a:latin typeface="+mj-lt"/>
              </a:rPr>
              <a:t> </a:t>
            </a:r>
            <a:r>
              <a:rPr lang="hr-HR" sz="2200" dirty="0">
                <a:latin typeface="+mj-lt"/>
              </a:rPr>
              <a:t>the period </a:t>
            </a:r>
            <a:r>
              <a:rPr lang="hr-HR" sz="2200" dirty="0" smtClean="0">
                <a:latin typeface="+mj-lt"/>
              </a:rPr>
              <a:t>2009-2014, </a:t>
            </a:r>
            <a:r>
              <a:rPr lang="hr-HR" sz="2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1369</a:t>
            </a:r>
            <a:r>
              <a:rPr lang="hr-HR" sz="2200" dirty="0" smtClean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projects were implemented</a:t>
            </a:r>
            <a:r>
              <a:rPr lang="hr-HR" sz="2200" dirty="0" smtClean="0">
                <a:latin typeface="+mj-lt"/>
              </a:rPr>
              <a:t>.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Font typeface="Calibri" panose="020F0502020204030204" pitchFamily="34" charset="0"/>
              <a:buChar char="•"/>
            </a:pPr>
            <a:r>
              <a:rPr lang="en-US" sz="2200" dirty="0" smtClean="0">
                <a:latin typeface="+mj-lt"/>
              </a:rPr>
              <a:t>Development cooperation </a:t>
            </a:r>
            <a:r>
              <a:rPr lang="en-US" sz="2200" dirty="0">
                <a:latin typeface="+mj-lt"/>
              </a:rPr>
              <a:t>with BiH has been transformed from assistance </a:t>
            </a:r>
            <a:r>
              <a:rPr lang="en-US" sz="2200" dirty="0" smtClean="0">
                <a:latin typeface="+mj-lt"/>
              </a:rPr>
              <a:t>primarily </a:t>
            </a:r>
            <a:r>
              <a:rPr lang="en-US" sz="2200" dirty="0">
                <a:latin typeface="+mj-lt"/>
              </a:rPr>
              <a:t>channeled towards Croats as constituent nation living in </a:t>
            </a:r>
            <a:r>
              <a:rPr lang="en-US" sz="2200" dirty="0" smtClean="0">
                <a:latin typeface="+mj-lt"/>
              </a:rPr>
              <a:t>BiH, to </a:t>
            </a:r>
            <a:r>
              <a:rPr lang="en-US" sz="2200" dirty="0">
                <a:latin typeface="+mj-lt"/>
              </a:rPr>
              <a:t>assistance benefiting all BiH </a:t>
            </a:r>
            <a:r>
              <a:rPr lang="en-US" sz="2200" dirty="0" smtClean="0">
                <a:latin typeface="+mj-lt"/>
              </a:rPr>
              <a:t>citizens</a:t>
            </a:r>
            <a:r>
              <a:rPr lang="hr-HR" sz="2200" dirty="0" smtClean="0">
                <a:latin typeface="+mj-lt"/>
              </a:rPr>
              <a:t>.</a:t>
            </a:r>
            <a:endParaRPr lang="en-US" sz="2200" dirty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718785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892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158" y="1124744"/>
            <a:ext cx="8568952" cy="922114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Croatian ODA to BiH 2009-201</a:t>
            </a:r>
            <a:r>
              <a:rPr lang="hr-HR" sz="3000" b="1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hr-HR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92896"/>
            <a:ext cx="7920880" cy="3312368"/>
          </a:xfrm>
        </p:spPr>
        <p:txBody>
          <a:bodyPr>
            <a:normAutofit fontScale="92500" lnSpcReduction="20000"/>
          </a:bodyPr>
          <a:lstStyle/>
          <a:p>
            <a:pPr marL="480060" indent="-342900" algn="just">
              <a:spcBef>
                <a:spcPts val="0"/>
              </a:spcBef>
              <a:spcAft>
                <a:spcPts val="1800"/>
              </a:spcAft>
              <a:buClr>
                <a:srgbClr val="5BD078"/>
              </a:buClr>
              <a:buFont typeface="Calibri" panose="020F0502020204030204" pitchFamily="34" charset="0"/>
              <a:buChar char="•"/>
            </a:pPr>
            <a:r>
              <a:rPr lang="en-US" sz="2200" b="1" dirty="0">
                <a:solidFill>
                  <a:prstClr val="black"/>
                </a:solidFill>
                <a:latin typeface="Calibri"/>
              </a:rPr>
              <a:t>2009</a:t>
            </a: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: 112,8 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million HRK (89% of Croatian ODA)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Clr>
                <a:srgbClr val="5BD078"/>
              </a:buClr>
              <a:buFont typeface="Calibri" panose="020F0502020204030204" pitchFamily="34" charset="0"/>
              <a:buChar char="•"/>
            </a:pPr>
            <a:r>
              <a:rPr lang="en-US" sz="2200" b="1" dirty="0" smtClean="0">
                <a:solidFill>
                  <a:prstClr val="black"/>
                </a:solidFill>
                <a:latin typeface="Calibri"/>
              </a:rPr>
              <a:t>2010</a:t>
            </a: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: 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151 million HRK (32% of Croatian ODA)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Clr>
                <a:srgbClr val="5BD078"/>
              </a:buClr>
              <a:buFont typeface="Calibri" panose="020F0502020204030204" pitchFamily="34" charset="0"/>
              <a:buChar char="•"/>
            </a:pPr>
            <a:r>
              <a:rPr lang="en-US" sz="2200" b="1" dirty="0">
                <a:solidFill>
                  <a:prstClr val="black"/>
                </a:solidFill>
                <a:latin typeface="Calibri"/>
              </a:rPr>
              <a:t>2011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: 39 million HRK (36% of Croatian ODA)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Clr>
                <a:srgbClr val="5BD078"/>
              </a:buClr>
              <a:buFont typeface="Calibri" panose="020F0502020204030204" pitchFamily="34" charset="0"/>
              <a:buChar char="•"/>
            </a:pPr>
            <a:r>
              <a:rPr lang="hr-HR" sz="2200" b="1" dirty="0">
                <a:solidFill>
                  <a:prstClr val="black"/>
                </a:solidFill>
                <a:latin typeface="Calibri"/>
              </a:rPr>
              <a:t>2012</a:t>
            </a:r>
            <a:r>
              <a:rPr lang="hr-HR" sz="2200" dirty="0">
                <a:solidFill>
                  <a:prstClr val="black"/>
                </a:solidFill>
                <a:latin typeface="Calibri"/>
              </a:rPr>
              <a:t>: 44 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million HRK (33,7% of Croatian ODA)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Clr>
                <a:srgbClr val="5BD078"/>
              </a:buClr>
              <a:buFont typeface="Calibri" panose="020F0502020204030204" pitchFamily="34" charset="0"/>
              <a:buChar char="•"/>
            </a:pPr>
            <a:r>
              <a:rPr lang="en-US" sz="2200" b="1" dirty="0">
                <a:solidFill>
                  <a:prstClr val="black"/>
                </a:solidFill>
                <a:latin typeface="Calibri"/>
              </a:rPr>
              <a:t>2013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: 107,6 million HRK (3</a:t>
            </a:r>
            <a:r>
              <a:rPr lang="hr-HR" sz="2200" dirty="0">
                <a:solidFill>
                  <a:prstClr val="black"/>
                </a:solidFill>
                <a:latin typeface="Calibri"/>
              </a:rPr>
              <a:t>3,5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% of Croatian ODA)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Clr>
                <a:srgbClr val="5BD078"/>
              </a:buClr>
              <a:buFont typeface="Calibri" panose="020F0502020204030204" pitchFamily="34" charset="0"/>
              <a:buChar char="•"/>
            </a:pPr>
            <a:r>
              <a:rPr lang="en-US" sz="2200" b="1" dirty="0">
                <a:solidFill>
                  <a:prstClr val="black"/>
                </a:solidFill>
                <a:latin typeface="Calibri"/>
              </a:rPr>
              <a:t>2014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: 75 million HRK (18</a:t>
            </a:r>
            <a:r>
              <a:rPr lang="hr-HR" sz="2200" dirty="0">
                <a:solidFill>
                  <a:prstClr val="black"/>
                </a:solidFill>
                <a:latin typeface="Calibri"/>
              </a:rPr>
              <a:t>,6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% of Croatian ODA)</a:t>
            </a:r>
          </a:p>
          <a:p>
            <a:pPr marL="480060" indent="-342900" algn="just">
              <a:spcBef>
                <a:spcPts val="0"/>
              </a:spcBef>
              <a:spcAft>
                <a:spcPts val="1800"/>
              </a:spcAft>
              <a:buClr>
                <a:srgbClr val="5BD078"/>
              </a:buClr>
              <a:buFont typeface="Calibri" panose="020F0502020204030204" pitchFamily="34" charset="0"/>
              <a:buChar char="•"/>
            </a:pPr>
            <a:r>
              <a:rPr lang="en-US" sz="2200" b="1" dirty="0">
                <a:solidFill>
                  <a:prstClr val="black"/>
                </a:solidFill>
                <a:latin typeface="Calibri"/>
              </a:rPr>
              <a:t>2015</a:t>
            </a:r>
            <a:r>
              <a:rPr lang="en-US" sz="2200" dirty="0">
                <a:solidFill>
                  <a:prstClr val="black"/>
                </a:solidFill>
                <a:latin typeface="Calibri"/>
              </a:rPr>
              <a:t>: 69 million HRK (21% of Croatian ODA)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pic>
        <p:nvPicPr>
          <p:cNvPr id="5" name="Picture 9" descr="grb RH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680515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344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568952" cy="562074"/>
          </a:xfrm>
        </p:spPr>
        <p:txBody>
          <a:bodyPr>
            <a:noAutofit/>
          </a:bodyPr>
          <a:lstStyle/>
          <a:p>
            <a:pPr algn="ctr"/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ODA in 2013 and 2014</a:t>
            </a:r>
            <a:endParaRPr lang="en-US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Ministry of Foreign and European Affairs</a:t>
            </a:r>
            <a:endParaRPr lang="hr-HR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19351270"/>
              </p:ext>
            </p:extLst>
          </p:nvPr>
        </p:nvGraphicFramePr>
        <p:xfrm>
          <a:off x="467544" y="1700808"/>
          <a:ext cx="828092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9" descr="grb RH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706910" y="64770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344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4789</TotalTime>
  <Words>860</Words>
  <Application>Microsoft Office PowerPoint</Application>
  <PresentationFormat>On-screen Show (4:3)</PresentationFormat>
  <Paragraphs>128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PowerPoint Presentation</vt:lpstr>
      <vt:lpstr>Croatian Aid to Bosnia-Herzegovina during the War</vt:lpstr>
      <vt:lpstr>Croatian Aid to Bosnia-Herzegovina after the War</vt:lpstr>
      <vt:lpstr>Framework of Croatian Development Cooperation and Humanitarian Aid</vt:lpstr>
      <vt:lpstr>Objectives of Development Cooperation</vt:lpstr>
      <vt:lpstr>Objectives will be achieved by</vt:lpstr>
      <vt:lpstr>Croatia as ODA Donor Country (2009-2015)</vt:lpstr>
      <vt:lpstr>Croatian ODA to BiH 2009-2015</vt:lpstr>
      <vt:lpstr>ODA in 2013 and 2014</vt:lpstr>
      <vt:lpstr>Consolidation of ODA</vt:lpstr>
      <vt:lpstr>Advantages of consolidation</vt:lpstr>
      <vt:lpstr>Projects by Sector</vt:lpstr>
      <vt:lpstr>Direct Beneficiaries of Croatian ODA</vt:lpstr>
      <vt:lpstr>Providers of Croatian ODA</vt:lpstr>
      <vt:lpstr>Providers of Croatian ODA</vt:lpstr>
      <vt:lpstr>Croatian ODA priorities in BiH 2015-2020</vt:lpstr>
      <vt:lpstr>Post-war transition includes:</vt:lpstr>
      <vt:lpstr>Human Development</vt:lpstr>
      <vt:lpstr>Economic development</vt:lpstr>
      <vt:lpstr>PowerPoint Presentation</vt:lpstr>
    </vt:vector>
  </TitlesOfParts>
  <Company>Boris Havel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Hrvatska SRP za BiH</dc:title>
  <dc:creator>Boris Havel</dc:creator>
  <cp:lastModifiedBy>Alenka Hudek</cp:lastModifiedBy>
  <cp:revision>634</cp:revision>
  <dcterms:created xsi:type="dcterms:W3CDTF">2014-11-04T15:24:20Z</dcterms:created>
  <dcterms:modified xsi:type="dcterms:W3CDTF">2016-06-24T11:39:22Z</dcterms:modified>
  <cp:category>Prezentacija u Sarajevu 30.6.2016.</cp:category>
</cp:coreProperties>
</file>